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83" d="100"/>
          <a:sy n="83"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295555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1606700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264760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381227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393781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126800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34973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215968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119272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3474854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10/20/2025</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‹Nº›</a:t>
            </a:fld>
            <a:endParaRPr lang="en-US"/>
          </a:p>
        </p:txBody>
      </p:sp>
    </p:spTree>
    <p:extLst>
      <p:ext uri="{BB962C8B-B14F-4D97-AF65-F5344CB8AC3E}">
        <p14:creationId xmlns:p14="http://schemas.microsoft.com/office/powerpoint/2010/main" val="249650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10/20/2025</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‹Nº›</a:t>
            </a:fld>
            <a:endParaRPr lang="en-US" dirty="0"/>
          </a:p>
        </p:txBody>
      </p:sp>
    </p:spTree>
    <p:extLst>
      <p:ext uri="{BB962C8B-B14F-4D97-AF65-F5344CB8AC3E}">
        <p14:creationId xmlns:p14="http://schemas.microsoft.com/office/powerpoint/2010/main" val="260794729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Background Fill">
            <a:extLst>
              <a:ext uri="{FF2B5EF4-FFF2-40B4-BE49-F238E27FC236}">
                <a16:creationId xmlns:a16="http://schemas.microsoft.com/office/drawing/2014/main" id="{A7971386-B2B0-4A38-8D3B-8CF23AAA6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6" name="Color Fill">
            <a:extLst>
              <a:ext uri="{FF2B5EF4-FFF2-40B4-BE49-F238E27FC236}">
                <a16:creationId xmlns:a16="http://schemas.microsoft.com/office/drawing/2014/main" id="{8BECD55C-E611-4BCD-B45E-BF01D6234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7" name="Graphic 9">
            <a:extLst>
              <a:ext uri="{FF2B5EF4-FFF2-40B4-BE49-F238E27FC236}">
                <a16:creationId xmlns:a16="http://schemas.microsoft.com/office/drawing/2014/main" id="{1B8F0E52-7B96-44E2-BC48-F2D2BAC4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79" y="16681"/>
            <a:ext cx="6905281" cy="682737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4" name="Texture">
            <a:extLst>
              <a:ext uri="{FF2B5EF4-FFF2-40B4-BE49-F238E27FC236}">
                <a16:creationId xmlns:a16="http://schemas.microsoft.com/office/drawing/2014/main" id="{0D29D77D-2D4E-4868-960B-BEDA724F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p:nvSpPr>
          <p:cNvPr id="2" name="Título 1">
            <a:extLst>
              <a:ext uri="{FF2B5EF4-FFF2-40B4-BE49-F238E27FC236}">
                <a16:creationId xmlns:a16="http://schemas.microsoft.com/office/drawing/2014/main" id="{704F890E-852E-97E8-5F10-D37520ACA828}"/>
              </a:ext>
            </a:extLst>
          </p:cNvPr>
          <p:cNvSpPr>
            <a:spLocks noGrp="1"/>
          </p:cNvSpPr>
          <p:nvPr>
            <p:ph type="ctrTitle"/>
          </p:nvPr>
        </p:nvSpPr>
        <p:spPr>
          <a:xfrm>
            <a:off x="457200" y="676656"/>
            <a:ext cx="4563482" cy="3063240"/>
          </a:xfrm>
        </p:spPr>
        <p:txBody>
          <a:bodyPr>
            <a:normAutofit/>
          </a:bodyPr>
          <a:lstStyle/>
          <a:p>
            <a:r>
              <a:rPr lang="es-ES"/>
              <a:t>Proyecto estructuras lineales</a:t>
            </a:r>
            <a:endParaRPr lang="es-CO"/>
          </a:p>
        </p:txBody>
      </p:sp>
      <p:sp>
        <p:nvSpPr>
          <p:cNvPr id="4" name="Rectangle 1">
            <a:extLst>
              <a:ext uri="{FF2B5EF4-FFF2-40B4-BE49-F238E27FC236}">
                <a16:creationId xmlns:a16="http://schemas.microsoft.com/office/drawing/2014/main" id="{90328EEA-550F-2AA9-62D8-E4C8F8DEBDEF}"/>
              </a:ext>
            </a:extLst>
          </p:cNvPr>
          <p:cNvSpPr>
            <a:spLocks noGrp="1" noChangeArrowheads="1"/>
          </p:cNvSpPr>
          <p:nvPr>
            <p:ph type="subTitle" idx="1"/>
          </p:nvPr>
        </p:nvSpPr>
        <p:spPr bwMode="auto">
          <a:xfrm>
            <a:off x="457200" y="3840480"/>
            <a:ext cx="4563482" cy="231584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tabLst/>
            </a:pPr>
            <a:r>
              <a:rPr lang="es-CO" altLang="es-CO" sz="2000" i="1">
                <a:latin typeface="Arial" panose="020B0604020202020204" pitchFamily="34" charset="0"/>
              </a:rPr>
              <a:t>¡</a:t>
            </a:r>
            <a:r>
              <a:rPr kumimoji="0" lang="es-CO" altLang="es-CO" sz="2000" i="1" u="none" strike="noStrike" cap="none" normalizeH="0" baseline="0">
                <a:ln>
                  <a:noFill/>
                </a:ln>
                <a:effectLst/>
                <a:latin typeface="Arial" panose="020B0604020202020204" pitchFamily="34" charset="0"/>
              </a:rPr>
              <a:t>Pop!– Proyecto de estructuras lineales</a:t>
            </a:r>
            <a:endParaRPr kumimoji="0" lang="es-CO" altLang="es-CO" sz="200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es-CO" altLang="es-CO" sz="200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tabLst/>
            </a:pPr>
            <a:r>
              <a:rPr kumimoji="0" lang="es-CO" altLang="es-CO" sz="2000" i="0" u="none" strike="noStrike" cap="none" normalizeH="0" baseline="0">
                <a:ln>
                  <a:noFill/>
                </a:ln>
                <a:effectLst/>
                <a:latin typeface="Arial" panose="020B0604020202020204" pitchFamily="34" charset="0"/>
              </a:rPr>
              <a:t>Juan Sebastián Rodríguez Carvajal</a:t>
            </a:r>
          </a:p>
          <a:p>
            <a:pPr marL="0" marR="0" lvl="0" indent="0" defTabSz="914400" rtl="0" eaLnBrk="0" fontAlgn="base" latinLnBrk="0" hangingPunct="0">
              <a:spcBef>
                <a:spcPct val="0"/>
              </a:spcBef>
              <a:spcAft>
                <a:spcPts val="600"/>
              </a:spcAft>
              <a:buClrTx/>
              <a:buSzTx/>
              <a:buFontTx/>
              <a:buChar char="•"/>
              <a:tabLst/>
            </a:pPr>
            <a:endParaRPr kumimoji="0" lang="es-CO" altLang="es-CO" sz="200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tabLst/>
            </a:pPr>
            <a:r>
              <a:rPr lang="es-CO" altLang="es-CO" sz="2000">
                <a:latin typeface="Arial" panose="020B0604020202020204" pitchFamily="34" charset="0"/>
              </a:rPr>
              <a:t>21/10/2025</a:t>
            </a:r>
          </a:p>
        </p:txBody>
      </p:sp>
      <p:pic>
        <p:nvPicPr>
          <p:cNvPr id="3" name="Vídeo 2" descr="Gráficos 3D">
            <a:extLst>
              <a:ext uri="{FF2B5EF4-FFF2-40B4-BE49-F238E27FC236}">
                <a16:creationId xmlns:a16="http://schemas.microsoft.com/office/drawing/2014/main" id="{E4A03169-457D-5EFD-7A83-7AF3C071A77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a:fillRect/>
          </a:stretch>
        </p:blipFill>
        <p:spPr>
          <a:xfrm>
            <a:off x="6602448" y="2283395"/>
            <a:ext cx="4610529" cy="2586056"/>
          </a:xfrm>
          <a:prstGeom prst="rect">
            <a:avLst/>
          </a:prstGeom>
        </p:spPr>
      </p:pic>
    </p:spTree>
    <p:extLst>
      <p:ext uri="{BB962C8B-B14F-4D97-AF65-F5344CB8AC3E}">
        <p14:creationId xmlns:p14="http://schemas.microsoft.com/office/powerpoint/2010/main" val="35201529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F6404A68-5931-43D8-B2F1-B632DAC4E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49180" y="-1190"/>
            <a:ext cx="4263283" cy="6859191"/>
            <a:chOff x="7649180" y="-1190"/>
            <a:chExt cx="4263283" cy="6859191"/>
          </a:xfrm>
        </p:grpSpPr>
        <p:sp>
          <p:nvSpPr>
            <p:cNvPr id="15" name="Oval 14">
              <a:extLst>
                <a:ext uri="{FF2B5EF4-FFF2-40B4-BE49-F238E27FC236}">
                  <a16:creationId xmlns:a16="http://schemas.microsoft.com/office/drawing/2014/main" id="{1A39B074-6320-47A6-B37F-11F5C092F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2463" y="453951"/>
              <a:ext cx="608046" cy="608046"/>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16" name="Graphic 18">
              <a:extLst>
                <a:ext uri="{FF2B5EF4-FFF2-40B4-BE49-F238E27FC236}">
                  <a16:creationId xmlns:a16="http://schemas.microsoft.com/office/drawing/2014/main" id="{BC943D3E-EE8F-41E2-BAE3-C16E786F9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9180" y="4581409"/>
              <a:ext cx="856614" cy="1305524"/>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61372153-F8F4-4C78-9183-AB99ED32D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66922" y="5224794"/>
              <a:ext cx="439469" cy="4394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C53F320-7F87-42E2-826D-DCA61223C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9791" y="-1190"/>
              <a:ext cx="3522672" cy="1501977"/>
            </a:xfrm>
            <a:custGeom>
              <a:avLst/>
              <a:gdLst>
                <a:gd name="connsiteX0" fmla="*/ 0 w 3597981"/>
                <a:gd name="connsiteY0" fmla="*/ 0 h 1501977"/>
                <a:gd name="connsiteX1" fmla="*/ 3597981 w 3597981"/>
                <a:gd name="connsiteY1" fmla="*/ 0 h 1501977"/>
                <a:gd name="connsiteX2" fmla="*/ 3590068 w 3597981"/>
                <a:gd name="connsiteY2" fmla="*/ 51850 h 1501977"/>
                <a:gd name="connsiteX3" fmla="*/ 1810819 w 3597981"/>
                <a:gd name="connsiteY3" fmla="*/ 1501977 h 1501977"/>
                <a:gd name="connsiteX4" fmla="*/ 0 w 3597981"/>
                <a:gd name="connsiteY4" fmla="*/ 1501977 h 150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981" h="1501977">
                  <a:moveTo>
                    <a:pt x="0" y="0"/>
                  </a:moveTo>
                  <a:lnTo>
                    <a:pt x="3597981" y="0"/>
                  </a:lnTo>
                  <a:lnTo>
                    <a:pt x="3590068" y="51850"/>
                  </a:lnTo>
                  <a:cubicBezTo>
                    <a:pt x="3420721" y="879443"/>
                    <a:pt x="2688479" y="1501977"/>
                    <a:pt x="1810819" y="1501977"/>
                  </a:cubicBezTo>
                  <a:lnTo>
                    <a:pt x="0" y="1501977"/>
                  </a:lnTo>
                  <a:close/>
                </a:path>
              </a:pathLst>
            </a:custGeom>
            <a:solidFill>
              <a:schemeClr val="accent1">
                <a:lumMod val="75000"/>
                <a:alpha val="65000"/>
              </a:schemeClr>
            </a:solidFill>
            <a:ln w="933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C73C35A-A029-4C6C-BECB-D73FCEC2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8140" y="5358010"/>
              <a:ext cx="3597678" cy="1499991"/>
            </a:xfrm>
            <a:custGeom>
              <a:avLst/>
              <a:gdLst>
                <a:gd name="connsiteX0" fmla="*/ 1786859 w 3597678"/>
                <a:gd name="connsiteY0" fmla="*/ 0 h 1499991"/>
                <a:gd name="connsiteX1" fmla="*/ 3597678 w 3597678"/>
                <a:gd name="connsiteY1" fmla="*/ 0 h 1499991"/>
                <a:gd name="connsiteX2" fmla="*/ 3597678 w 3597678"/>
                <a:gd name="connsiteY2" fmla="*/ 1499991 h 1499991"/>
                <a:gd name="connsiteX3" fmla="*/ 0 w 3597678"/>
                <a:gd name="connsiteY3" fmla="*/ 1499991 h 1499991"/>
                <a:gd name="connsiteX4" fmla="*/ 7610 w 3597678"/>
                <a:gd name="connsiteY4" fmla="*/ 1450127 h 1499991"/>
                <a:gd name="connsiteX5" fmla="*/ 1786859 w 3597678"/>
                <a:gd name="connsiteY5" fmla="*/ 0 h 14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678" h="1499991">
                  <a:moveTo>
                    <a:pt x="1786859" y="0"/>
                  </a:moveTo>
                  <a:lnTo>
                    <a:pt x="3597678" y="0"/>
                  </a:lnTo>
                  <a:lnTo>
                    <a:pt x="3597678" y="1499991"/>
                  </a:lnTo>
                  <a:lnTo>
                    <a:pt x="0" y="1499991"/>
                  </a:lnTo>
                  <a:lnTo>
                    <a:pt x="7610" y="1450127"/>
                  </a:lnTo>
                  <a:cubicBezTo>
                    <a:pt x="176957" y="622534"/>
                    <a:pt x="909198" y="0"/>
                    <a:pt x="1786859" y="0"/>
                  </a:cubicBezTo>
                  <a:close/>
                </a:path>
              </a:pathLst>
            </a:custGeom>
            <a:solidFill>
              <a:schemeClr val="accent1">
                <a:lumMod val="60000"/>
                <a:lumOff val="40000"/>
                <a:alpha val="60000"/>
              </a:schemeClr>
            </a:solidFill>
            <a:ln w="9331" cap="flat">
              <a:noFill/>
              <a:prstDash val="solid"/>
              <a:miter/>
            </a:ln>
          </p:spPr>
          <p:txBody>
            <a:bodyPr rtlCol="0" anchor="ctr"/>
            <a:lstStyle/>
            <a:p>
              <a:endParaRPr lang="en-US" dirty="0"/>
            </a:p>
          </p:txBody>
        </p:sp>
        <p:sp>
          <p:nvSpPr>
            <p:cNvPr id="20" name="Graphic 9">
              <a:extLst>
                <a:ext uri="{FF2B5EF4-FFF2-40B4-BE49-F238E27FC236}">
                  <a16:creationId xmlns:a16="http://schemas.microsoft.com/office/drawing/2014/main" id="{1F17AF78-D785-4C1C-B823-1B0A9F422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9791" y="1693710"/>
              <a:ext cx="3496027" cy="349602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grpSp>
      <p:sp>
        <p:nvSpPr>
          <p:cNvPr id="22"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ítulo 1">
            <a:extLst>
              <a:ext uri="{FF2B5EF4-FFF2-40B4-BE49-F238E27FC236}">
                <a16:creationId xmlns:a16="http://schemas.microsoft.com/office/drawing/2014/main" id="{403E1C54-23CB-233D-79E8-3C2AB5F6A7BE}"/>
              </a:ext>
            </a:extLst>
          </p:cNvPr>
          <p:cNvSpPr>
            <a:spLocks noGrp="1"/>
          </p:cNvSpPr>
          <p:nvPr>
            <p:ph type="title"/>
          </p:nvPr>
        </p:nvSpPr>
        <p:spPr>
          <a:xfrm>
            <a:off x="457200" y="758952"/>
            <a:ext cx="6943725" cy="1325563"/>
          </a:xfrm>
        </p:spPr>
        <p:txBody>
          <a:bodyPr anchor="b">
            <a:normAutofit/>
          </a:bodyPr>
          <a:lstStyle/>
          <a:p>
            <a:r>
              <a:rPr lang="es-ES" dirty="0"/>
              <a:t>Descripción</a:t>
            </a:r>
            <a:endParaRPr lang="es-CO" dirty="0"/>
          </a:p>
        </p:txBody>
      </p:sp>
      <p:sp>
        <p:nvSpPr>
          <p:cNvPr id="3" name="Marcador de contenido 2">
            <a:extLst>
              <a:ext uri="{FF2B5EF4-FFF2-40B4-BE49-F238E27FC236}">
                <a16:creationId xmlns:a16="http://schemas.microsoft.com/office/drawing/2014/main" id="{A27D9E81-601D-FA95-5D06-69917278F6A0}"/>
              </a:ext>
            </a:extLst>
          </p:cNvPr>
          <p:cNvSpPr>
            <a:spLocks noGrp="1"/>
          </p:cNvSpPr>
          <p:nvPr>
            <p:ph idx="1"/>
          </p:nvPr>
        </p:nvSpPr>
        <p:spPr>
          <a:xfrm>
            <a:off x="457200" y="2286000"/>
            <a:ext cx="6943725" cy="3878712"/>
          </a:xfrm>
        </p:spPr>
        <p:txBody>
          <a:bodyPr>
            <a:normAutofit/>
          </a:bodyPr>
          <a:lstStyle/>
          <a:p>
            <a:pPr marL="0" indent="0">
              <a:buNone/>
            </a:pPr>
            <a:r>
              <a:rPr lang="es-ES" dirty="0"/>
              <a:t>¡Pop! Es un minijuego desarrollado en JavaScript, </a:t>
            </a:r>
            <a:r>
              <a:rPr lang="es-ES" dirty="0" err="1"/>
              <a:t>html</a:t>
            </a:r>
            <a:r>
              <a:rPr lang="es-ES" dirty="0"/>
              <a:t> y </a:t>
            </a:r>
            <a:r>
              <a:rPr lang="es-ES" dirty="0" err="1"/>
              <a:t>css</a:t>
            </a:r>
            <a:r>
              <a:rPr lang="es-ES" dirty="0"/>
              <a:t>, cuyo objetivo principal es llenar estantes apilando bloques de un valor específico. Cuando el jugador logra que la suma de los valores de los bloques apilados sea exactamente igual al valor del estante, obtiene puntos equivalentes a dicho valor. El propósito del juego es acumular la mayor cantidad de puntos posibles antes de que las vidas del jugador se agoten. </a:t>
            </a:r>
            <a:endParaRPr lang="es-CO" dirty="0"/>
          </a:p>
        </p:txBody>
      </p:sp>
      <p:pic>
        <p:nvPicPr>
          <p:cNvPr id="5" name="Imagen 4" descr="Logotipo&#10;&#10;El contenido generado por IA puede ser incorrecto.">
            <a:extLst>
              <a:ext uri="{FF2B5EF4-FFF2-40B4-BE49-F238E27FC236}">
                <a16:creationId xmlns:a16="http://schemas.microsoft.com/office/drawing/2014/main" id="{BDCA6884-371D-BAEF-0D47-4CF8B5BD4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228" y="2600538"/>
            <a:ext cx="2396444" cy="1597629"/>
          </a:xfrm>
          <a:prstGeom prst="rect">
            <a:avLst/>
          </a:prstGeom>
        </p:spPr>
      </p:pic>
    </p:spTree>
    <p:extLst>
      <p:ext uri="{BB962C8B-B14F-4D97-AF65-F5344CB8AC3E}">
        <p14:creationId xmlns:p14="http://schemas.microsoft.com/office/powerpoint/2010/main" val="412241624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5" name="Oval 14">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Freeform: Shape 15">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8" name="Freeform: Shape 17">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9"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21"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5"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Marcador de contenido 4">
            <a:extLst>
              <a:ext uri="{FF2B5EF4-FFF2-40B4-BE49-F238E27FC236}">
                <a16:creationId xmlns:a16="http://schemas.microsoft.com/office/drawing/2014/main" id="{2ECCFB8C-BB8A-886B-2F1E-D337C0D675BE}"/>
              </a:ext>
            </a:extLst>
          </p:cNvPr>
          <p:cNvPicPr>
            <a:picLocks noGrp="1" noChangeAspect="1"/>
          </p:cNvPicPr>
          <p:nvPr>
            <p:ph idx="1"/>
          </p:nvPr>
        </p:nvPicPr>
        <p:blipFill>
          <a:blip r:embed="rId3">
            <a:alphaModFix/>
          </a:blip>
          <a:srcRect l="14243" r="1" b="1"/>
          <a:stretch>
            <a:fillRect/>
          </a:stretch>
        </p:blipFill>
        <p:spPr>
          <a:xfrm>
            <a:off x="3059" y="10"/>
            <a:ext cx="12188941" cy="6857990"/>
          </a:xfrm>
          <a:prstGeom prst="rect">
            <a:avLst/>
          </a:prstGeom>
        </p:spPr>
      </p:pic>
      <p:sp>
        <p:nvSpPr>
          <p:cNvPr id="27" name="Rectangle 26">
            <a:extLst>
              <a:ext uri="{FF2B5EF4-FFF2-40B4-BE49-F238E27FC236}">
                <a16:creationId xmlns:a16="http://schemas.microsoft.com/office/drawing/2014/main" id="{ED029D64-BBDD-43FA-92CF-C6BF51514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5778BC-51A6-6530-ECA2-C2C661DE225A}"/>
              </a:ext>
            </a:extLst>
          </p:cNvPr>
          <p:cNvSpPr>
            <a:spLocks noGrp="1"/>
          </p:cNvSpPr>
          <p:nvPr>
            <p:ph type="title"/>
          </p:nvPr>
        </p:nvSpPr>
        <p:spPr>
          <a:xfrm>
            <a:off x="457200" y="1122363"/>
            <a:ext cx="4788280" cy="2387600"/>
          </a:xfrm>
        </p:spPr>
        <p:txBody>
          <a:bodyPr vert="horz" lIns="91440" tIns="45720" rIns="91440" bIns="45720" rtlCol="0" anchor="b">
            <a:normAutofit/>
          </a:bodyPr>
          <a:lstStyle/>
          <a:p>
            <a:r>
              <a:rPr lang="en-US" sz="5400">
                <a:solidFill>
                  <a:srgbClr val="FFFFFF"/>
                </a:solidFill>
              </a:rPr>
              <a:t>Interfaz grafica</a:t>
            </a:r>
          </a:p>
        </p:txBody>
      </p:sp>
      <p:grpSp>
        <p:nvGrpSpPr>
          <p:cNvPr id="29" name="Group 28">
            <a:extLst>
              <a:ext uri="{FF2B5EF4-FFF2-40B4-BE49-F238E27FC236}">
                <a16:creationId xmlns:a16="http://schemas.microsoft.com/office/drawing/2014/main" id="{33A010B0-A5DE-4DFD-BBB1-9EDEE8CDC8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30" name="Oval 29">
              <a:extLst>
                <a:ext uri="{FF2B5EF4-FFF2-40B4-BE49-F238E27FC236}">
                  <a16:creationId xmlns:a16="http://schemas.microsoft.com/office/drawing/2014/main" id="{E2FA77C6-9C21-431A-B940-204336569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Graphic 9">
              <a:extLst>
                <a:ext uri="{FF2B5EF4-FFF2-40B4-BE49-F238E27FC236}">
                  <a16:creationId xmlns:a16="http://schemas.microsoft.com/office/drawing/2014/main" id="{E918F86E-B643-4836-AF37-1073CD08B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2" name="Freeform: Shape 31">
              <a:extLst>
                <a:ext uri="{FF2B5EF4-FFF2-40B4-BE49-F238E27FC236}">
                  <a16:creationId xmlns:a16="http://schemas.microsoft.com/office/drawing/2014/main" id="{C542022D-DC97-4C44-B015-9B3376196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3" name="Freeform: Shape 32">
              <a:extLst>
                <a:ext uri="{FF2B5EF4-FFF2-40B4-BE49-F238E27FC236}">
                  <a16:creationId xmlns:a16="http://schemas.microsoft.com/office/drawing/2014/main" id="{48DC4D37-F593-4E99-8A42-D21D444FB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34" name="Graphic 9">
              <a:extLst>
                <a:ext uri="{FF2B5EF4-FFF2-40B4-BE49-F238E27FC236}">
                  <a16:creationId xmlns:a16="http://schemas.microsoft.com/office/drawing/2014/main" id="{BE23B32A-AE34-4068-9D96-4D94023C7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Graphic 9">
              <a:extLst>
                <a:ext uri="{FF2B5EF4-FFF2-40B4-BE49-F238E27FC236}">
                  <a16:creationId xmlns:a16="http://schemas.microsoft.com/office/drawing/2014/main" id="{27459E57-6D6D-46CA-8006-2E6E0C70E5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349329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AA1363-B6D4-EFFE-3239-C45C17EE5D7F}"/>
              </a:ext>
            </a:extLst>
          </p:cNvPr>
          <p:cNvSpPr>
            <a:spLocks noGrp="1"/>
          </p:cNvSpPr>
          <p:nvPr>
            <p:ph type="title"/>
          </p:nvPr>
        </p:nvSpPr>
        <p:spPr>
          <a:xfrm>
            <a:off x="596096" y="-211627"/>
            <a:ext cx="7685037" cy="1325563"/>
          </a:xfrm>
        </p:spPr>
        <p:txBody>
          <a:bodyPr/>
          <a:lstStyle/>
          <a:p>
            <a:endParaRPr lang="es-CO"/>
          </a:p>
        </p:txBody>
      </p:sp>
      <p:sp>
        <p:nvSpPr>
          <p:cNvPr id="3" name="Marcador de contenido 2">
            <a:extLst>
              <a:ext uri="{FF2B5EF4-FFF2-40B4-BE49-F238E27FC236}">
                <a16:creationId xmlns:a16="http://schemas.microsoft.com/office/drawing/2014/main" id="{A84DA17D-0557-A3FC-CBA5-1EDE2C34FA47}"/>
              </a:ext>
            </a:extLst>
          </p:cNvPr>
          <p:cNvSpPr>
            <a:spLocks noGrp="1"/>
          </p:cNvSpPr>
          <p:nvPr>
            <p:ph idx="1"/>
          </p:nvPr>
        </p:nvSpPr>
        <p:spPr>
          <a:xfrm>
            <a:off x="341453" y="1113936"/>
            <a:ext cx="7685037" cy="4080250"/>
          </a:xfrm>
        </p:spPr>
        <p:txBody>
          <a:bodyPr/>
          <a:lstStyle/>
          <a:p>
            <a:pPr marL="0" indent="0">
              <a:buNone/>
            </a:pPr>
            <a:r>
              <a:rPr lang="es-ES" b="1" dirty="0"/>
              <a:t>Arreglos dinámicos:</a:t>
            </a:r>
            <a:endParaRPr lang="es-ES" dirty="0"/>
          </a:p>
          <a:p>
            <a:pPr marL="0" indent="0">
              <a:buNone/>
            </a:pPr>
            <a:r>
              <a:rPr lang="es-ES" dirty="0"/>
              <a:t>Controlan las </a:t>
            </a:r>
            <a:r>
              <a:rPr lang="es-ES" b="1" dirty="0"/>
              <a:t>vidas</a:t>
            </a:r>
            <a:r>
              <a:rPr lang="es-ES" dirty="0"/>
              <a:t>, </a:t>
            </a:r>
            <a:r>
              <a:rPr lang="es-ES" b="1" dirty="0"/>
              <a:t>bolas</a:t>
            </a:r>
            <a:r>
              <a:rPr lang="es-ES" dirty="0"/>
              <a:t> y </a:t>
            </a:r>
            <a:r>
              <a:rPr lang="es-ES" b="1" dirty="0"/>
              <a:t>proyectiles</a:t>
            </a:r>
            <a:r>
              <a:rPr lang="es-ES" dirty="0"/>
              <a:t>. Permiten agregar y eliminar elementos en tiempo real.</a:t>
            </a:r>
          </a:p>
          <a:p>
            <a:endParaRPr lang="es-CO" dirty="0"/>
          </a:p>
        </p:txBody>
      </p:sp>
      <p:pic>
        <p:nvPicPr>
          <p:cNvPr id="5" name="Imagen 4">
            <a:extLst>
              <a:ext uri="{FF2B5EF4-FFF2-40B4-BE49-F238E27FC236}">
                <a16:creationId xmlns:a16="http://schemas.microsoft.com/office/drawing/2014/main" id="{612F31A9-BE52-21A3-51D5-779BA3CF1257}"/>
              </a:ext>
            </a:extLst>
          </p:cNvPr>
          <p:cNvPicPr>
            <a:picLocks noChangeAspect="1"/>
          </p:cNvPicPr>
          <p:nvPr/>
        </p:nvPicPr>
        <p:blipFill>
          <a:blip r:embed="rId2"/>
          <a:stretch>
            <a:fillRect/>
          </a:stretch>
        </p:blipFill>
        <p:spPr>
          <a:xfrm>
            <a:off x="1261231" y="3753091"/>
            <a:ext cx="2400635" cy="419158"/>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838A334F-232F-E619-67D9-67895CA76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968" y="2439499"/>
            <a:ext cx="2715004" cy="3591426"/>
          </a:xfrm>
          <a:prstGeom prst="rect">
            <a:avLst/>
          </a:prstGeom>
        </p:spPr>
      </p:pic>
    </p:spTree>
    <p:extLst>
      <p:ext uri="{BB962C8B-B14F-4D97-AF65-F5344CB8AC3E}">
        <p14:creationId xmlns:p14="http://schemas.microsoft.com/office/powerpoint/2010/main" val="126776671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ítulo 1">
            <a:extLst>
              <a:ext uri="{FF2B5EF4-FFF2-40B4-BE49-F238E27FC236}">
                <a16:creationId xmlns:a16="http://schemas.microsoft.com/office/drawing/2014/main" id="{8BE86183-90C6-8B4E-1C5C-81F19593FAB4}"/>
              </a:ext>
            </a:extLst>
          </p:cNvPr>
          <p:cNvSpPr>
            <a:spLocks noGrp="1"/>
          </p:cNvSpPr>
          <p:nvPr>
            <p:ph type="title"/>
          </p:nvPr>
        </p:nvSpPr>
        <p:spPr>
          <a:xfrm>
            <a:off x="457200" y="758952"/>
            <a:ext cx="4640729" cy="1325563"/>
          </a:xfrm>
        </p:spPr>
        <p:txBody>
          <a:bodyPr anchor="b">
            <a:normAutofit/>
          </a:bodyPr>
          <a:lstStyle/>
          <a:p>
            <a:endParaRPr lang="es-CO"/>
          </a:p>
        </p:txBody>
      </p:sp>
      <p:sp>
        <p:nvSpPr>
          <p:cNvPr id="3" name="Marcador de contenido 2">
            <a:extLst>
              <a:ext uri="{FF2B5EF4-FFF2-40B4-BE49-F238E27FC236}">
                <a16:creationId xmlns:a16="http://schemas.microsoft.com/office/drawing/2014/main" id="{3A71BB19-9CE5-4CB5-3872-A3539D643A6B}"/>
              </a:ext>
            </a:extLst>
          </p:cNvPr>
          <p:cNvSpPr>
            <a:spLocks noGrp="1"/>
          </p:cNvSpPr>
          <p:nvPr>
            <p:ph idx="1"/>
          </p:nvPr>
        </p:nvSpPr>
        <p:spPr>
          <a:xfrm>
            <a:off x="457200" y="2286000"/>
            <a:ext cx="4640729" cy="3887585"/>
          </a:xfrm>
        </p:spPr>
        <p:txBody>
          <a:bodyPr>
            <a:normAutofit/>
          </a:bodyPr>
          <a:lstStyle/>
          <a:p>
            <a:pPr marL="0" indent="0">
              <a:buNone/>
            </a:pPr>
            <a:r>
              <a:rPr lang="es-ES" b="1" dirty="0"/>
              <a:t>Pilas:</a:t>
            </a:r>
            <a:endParaRPr lang="es-ES" dirty="0"/>
          </a:p>
          <a:p>
            <a:pPr marL="0" indent="0">
              <a:buNone/>
            </a:pPr>
            <a:r>
              <a:rPr lang="es-ES" dirty="0"/>
              <a:t>Representan los </a:t>
            </a:r>
            <a:r>
              <a:rPr lang="es-ES" b="1" dirty="0"/>
              <a:t>estantes</a:t>
            </a:r>
            <a:r>
              <a:rPr lang="es-ES" dirty="0"/>
              <a:t> donde se apilan los bloques. Se usa el método </a:t>
            </a:r>
            <a:r>
              <a:rPr lang="es-ES" dirty="0" err="1"/>
              <a:t>push</a:t>
            </a:r>
            <a:r>
              <a:rPr lang="es-ES" dirty="0"/>
              <a:t>() para apilar y pop() para </a:t>
            </a:r>
            <a:r>
              <a:rPr lang="es-ES" dirty="0" err="1"/>
              <a:t>desapilar</a:t>
            </a:r>
            <a:r>
              <a:rPr lang="es-ES" dirty="0"/>
              <a:t>.</a:t>
            </a:r>
          </a:p>
          <a:p>
            <a:endParaRPr lang="es-CO" dirty="0"/>
          </a:p>
        </p:txBody>
      </p:sp>
      <p:pic>
        <p:nvPicPr>
          <p:cNvPr id="5" name="Imagen 4">
            <a:extLst>
              <a:ext uri="{FF2B5EF4-FFF2-40B4-BE49-F238E27FC236}">
                <a16:creationId xmlns:a16="http://schemas.microsoft.com/office/drawing/2014/main" id="{9F0AD89F-0FD1-2CDF-DC39-BB0186467B63}"/>
              </a:ext>
            </a:extLst>
          </p:cNvPr>
          <p:cNvPicPr>
            <a:picLocks noChangeAspect="1"/>
          </p:cNvPicPr>
          <p:nvPr/>
        </p:nvPicPr>
        <p:blipFill>
          <a:blip r:embed="rId3"/>
          <a:stretch>
            <a:fillRect/>
          </a:stretch>
        </p:blipFill>
        <p:spPr>
          <a:xfrm>
            <a:off x="7232677" y="1197430"/>
            <a:ext cx="3262242" cy="4593771"/>
          </a:xfrm>
          <a:prstGeom prst="rect">
            <a:avLst/>
          </a:prstGeom>
        </p:spPr>
      </p:pic>
    </p:spTree>
    <p:extLst>
      <p:ext uri="{BB962C8B-B14F-4D97-AF65-F5344CB8AC3E}">
        <p14:creationId xmlns:p14="http://schemas.microsoft.com/office/powerpoint/2010/main" val="189376672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Imagen 4">
            <a:extLst>
              <a:ext uri="{FF2B5EF4-FFF2-40B4-BE49-F238E27FC236}">
                <a16:creationId xmlns:a16="http://schemas.microsoft.com/office/drawing/2014/main" id="{A2ABF2C6-37B8-DF41-C298-988DB05DE4DA}"/>
              </a:ext>
            </a:extLst>
          </p:cNvPr>
          <p:cNvPicPr>
            <a:picLocks noChangeAspect="1"/>
          </p:cNvPicPr>
          <p:nvPr/>
        </p:nvPicPr>
        <p:blipFill>
          <a:blip r:embed="rId2">
            <a:alphaModFix amt="60000"/>
          </a:blip>
          <a:srcRect l="15981" r="7594"/>
          <a:stretch>
            <a:fillRect/>
          </a:stretch>
        </p:blipFill>
        <p:spPr>
          <a:xfrm>
            <a:off x="20" y="8571"/>
            <a:ext cx="12188932" cy="6858000"/>
          </a:xfrm>
          <a:prstGeom prst="rect">
            <a:avLst/>
          </a:prstGeom>
        </p:spPr>
      </p:pic>
      <p:sp>
        <p:nvSpPr>
          <p:cNvPr id="2" name="Título 1">
            <a:extLst>
              <a:ext uri="{FF2B5EF4-FFF2-40B4-BE49-F238E27FC236}">
                <a16:creationId xmlns:a16="http://schemas.microsoft.com/office/drawing/2014/main" id="{F945353D-91C7-A9E1-9DD8-BADE71FA4E15}"/>
              </a:ext>
            </a:extLst>
          </p:cNvPr>
          <p:cNvSpPr>
            <a:spLocks noGrp="1"/>
          </p:cNvSpPr>
          <p:nvPr>
            <p:ph type="title"/>
          </p:nvPr>
        </p:nvSpPr>
        <p:spPr>
          <a:xfrm>
            <a:off x="457200" y="668049"/>
            <a:ext cx="7685037" cy="1325563"/>
          </a:xfrm>
        </p:spPr>
        <p:txBody>
          <a:bodyPr>
            <a:normAutofit/>
          </a:bodyPr>
          <a:lstStyle/>
          <a:p>
            <a:endParaRPr lang="es-CO">
              <a:solidFill>
                <a:srgbClr val="FFFFFF"/>
              </a:solidFill>
            </a:endParaRPr>
          </a:p>
        </p:txBody>
      </p:sp>
      <p:sp>
        <p:nvSpPr>
          <p:cNvPr id="3" name="Marcador de contenido 2">
            <a:extLst>
              <a:ext uri="{FF2B5EF4-FFF2-40B4-BE49-F238E27FC236}">
                <a16:creationId xmlns:a16="http://schemas.microsoft.com/office/drawing/2014/main" id="{1A69CFD6-B457-96F2-281C-61BD56397F66}"/>
              </a:ext>
            </a:extLst>
          </p:cNvPr>
          <p:cNvSpPr>
            <a:spLocks noGrp="1"/>
          </p:cNvSpPr>
          <p:nvPr>
            <p:ph idx="1"/>
          </p:nvPr>
        </p:nvSpPr>
        <p:spPr>
          <a:xfrm>
            <a:off x="457200" y="2096713"/>
            <a:ext cx="7685037" cy="4080250"/>
          </a:xfrm>
        </p:spPr>
        <p:txBody>
          <a:bodyPr>
            <a:normAutofit/>
          </a:bodyPr>
          <a:lstStyle/>
          <a:p>
            <a:pPr marL="0" indent="0">
              <a:buNone/>
            </a:pPr>
            <a:r>
              <a:rPr lang="es-ES" b="1">
                <a:solidFill>
                  <a:srgbClr val="FFFFFF"/>
                </a:solidFill>
              </a:rPr>
              <a:t>Colas:</a:t>
            </a:r>
            <a:endParaRPr lang="es-ES">
              <a:solidFill>
                <a:srgbClr val="FFFFFF"/>
              </a:solidFill>
            </a:endParaRPr>
          </a:p>
          <a:p>
            <a:pPr marL="0" indent="0">
              <a:buNone/>
            </a:pPr>
            <a:r>
              <a:rPr lang="es-ES">
                <a:solidFill>
                  <a:srgbClr val="FFFFFF"/>
                </a:solidFill>
              </a:rPr>
              <a:t>Modelan la </a:t>
            </a:r>
            <a:r>
              <a:rPr lang="es-ES" b="1">
                <a:solidFill>
                  <a:srgbClr val="FFFFFF"/>
                </a:solidFill>
              </a:rPr>
              <a:t>lista auxiliar</a:t>
            </a:r>
            <a:r>
              <a:rPr lang="es-ES">
                <a:solidFill>
                  <a:srgbClr val="FFFFFF"/>
                </a:solidFill>
              </a:rPr>
              <a:t>, donde se guardan temporalmente los bloques explotados con el mouse.</a:t>
            </a:r>
          </a:p>
          <a:p>
            <a:pPr marL="0" indent="0">
              <a:buNone/>
            </a:pPr>
            <a:r>
              <a:rPr lang="es-ES">
                <a:solidFill>
                  <a:srgbClr val="FFFFFF"/>
                </a:solidFill>
              </a:rPr>
              <a:t>Los elementos salen en el mismo orden en que entraron (FIFO).</a:t>
            </a:r>
          </a:p>
          <a:p>
            <a:endParaRPr lang="es-CO">
              <a:solidFill>
                <a:srgbClr val="FFFFFF"/>
              </a:solidFill>
            </a:endParaRPr>
          </a:p>
        </p:txBody>
      </p:sp>
      <p:grpSp>
        <p:nvGrpSpPr>
          <p:cNvPr id="12" name="Group 11">
            <a:extLst>
              <a:ext uri="{FF2B5EF4-FFF2-40B4-BE49-F238E27FC236}">
                <a16:creationId xmlns:a16="http://schemas.microsoft.com/office/drawing/2014/main" id="{6ACF365D-F104-414F-93C3-D9F568808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3" name="Oval 12">
              <a:extLst>
                <a:ext uri="{FF2B5EF4-FFF2-40B4-BE49-F238E27FC236}">
                  <a16:creationId xmlns:a16="http://schemas.microsoft.com/office/drawing/2014/main" id="{C5D118A1-A4AD-4C47-99CC-852FAD14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Graphic 9">
              <a:extLst>
                <a:ext uri="{FF2B5EF4-FFF2-40B4-BE49-F238E27FC236}">
                  <a16:creationId xmlns:a16="http://schemas.microsoft.com/office/drawing/2014/main" id="{D3E51544-0AB7-4546-AB57-868FB0B41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16DB3A34-0E17-44F2-A958-5C6EE80E3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Freeform: Shape 15">
              <a:extLst>
                <a:ext uri="{FF2B5EF4-FFF2-40B4-BE49-F238E27FC236}">
                  <a16:creationId xmlns:a16="http://schemas.microsoft.com/office/drawing/2014/main" id="{AB343AE4-2356-4838-B706-3A16FFFDE4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Graphic 9">
              <a:extLst>
                <a:ext uri="{FF2B5EF4-FFF2-40B4-BE49-F238E27FC236}">
                  <a16:creationId xmlns:a16="http://schemas.microsoft.com/office/drawing/2014/main" id="{D78B9AE4-2096-42B5-B267-1FCCF56F8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Graphic 9">
              <a:extLst>
                <a:ext uri="{FF2B5EF4-FFF2-40B4-BE49-F238E27FC236}">
                  <a16:creationId xmlns:a16="http://schemas.microsoft.com/office/drawing/2014/main" id="{827DE0C5-02AF-4323-9CB7-E4C1D6449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57952096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8"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069"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070" name="Group 2058">
            <a:extLst>
              <a:ext uri="{FF2B5EF4-FFF2-40B4-BE49-F238E27FC236}">
                <a16:creationId xmlns:a16="http://schemas.microsoft.com/office/drawing/2014/main" id="{D46CEC91-770B-42C4-A145-1B46A5314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49863" cy="6861532"/>
            <a:chOff x="7739089" y="-3532"/>
            <a:chExt cx="4449863" cy="6861532"/>
          </a:xfrm>
        </p:grpSpPr>
        <p:sp>
          <p:nvSpPr>
            <p:cNvPr id="2071" name="Oval 2059">
              <a:extLst>
                <a:ext uri="{FF2B5EF4-FFF2-40B4-BE49-F238E27FC236}">
                  <a16:creationId xmlns:a16="http://schemas.microsoft.com/office/drawing/2014/main" id="{1DD4806A-AF58-4453-B072-6A4A4F038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72" name="Freeform: Shape 2060">
              <a:extLst>
                <a:ext uri="{FF2B5EF4-FFF2-40B4-BE49-F238E27FC236}">
                  <a16:creationId xmlns:a16="http://schemas.microsoft.com/office/drawing/2014/main" id="{BA9DFD6B-459F-49A7-AC49-D1DFA7339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2073" name="Freeform: Shape 2061">
              <a:extLst>
                <a:ext uri="{FF2B5EF4-FFF2-40B4-BE49-F238E27FC236}">
                  <a16:creationId xmlns:a16="http://schemas.microsoft.com/office/drawing/2014/main" id="{4E8CB084-44E1-4B4B-91FF-4A20D55DF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627"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en-US" dirty="0"/>
            </a:p>
          </p:txBody>
        </p:sp>
        <p:sp>
          <p:nvSpPr>
            <p:cNvPr id="2074" name="Graphic 9">
              <a:extLst>
                <a:ext uri="{FF2B5EF4-FFF2-40B4-BE49-F238E27FC236}">
                  <a16:creationId xmlns:a16="http://schemas.microsoft.com/office/drawing/2014/main" id="{6C295B8D-0725-41E2-9095-AF10CED97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sp>
          <p:nvSpPr>
            <p:cNvPr id="2075" name="Graphic 9">
              <a:extLst>
                <a:ext uri="{FF2B5EF4-FFF2-40B4-BE49-F238E27FC236}">
                  <a16:creationId xmlns:a16="http://schemas.microsoft.com/office/drawing/2014/main" id="{BB0B65EA-ACB0-4F3D-96BE-DC8EB96A7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862" y="556562"/>
              <a:ext cx="2681635" cy="268163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2065" name="Graphic 9">
              <a:extLst>
                <a:ext uri="{FF2B5EF4-FFF2-40B4-BE49-F238E27FC236}">
                  <a16:creationId xmlns:a16="http://schemas.microsoft.com/office/drawing/2014/main" id="{8D1B1F2F-C82A-4502-A778-98238C1B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56735" y="12053"/>
              <a:ext cx="3857958"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grpSp>
      <p:sp>
        <p:nvSpPr>
          <p:cNvPr id="2067" name="Texture">
            <a:extLst>
              <a:ext uri="{FF2B5EF4-FFF2-40B4-BE49-F238E27FC236}">
                <a16:creationId xmlns:a16="http://schemas.microsoft.com/office/drawing/2014/main" id="{1A4066CF-83FA-4BF2-8618-AD3CF2DCE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ítulo 1">
            <a:extLst>
              <a:ext uri="{FF2B5EF4-FFF2-40B4-BE49-F238E27FC236}">
                <a16:creationId xmlns:a16="http://schemas.microsoft.com/office/drawing/2014/main" id="{96732794-8C4F-5DB2-B3D0-E6C76F852032}"/>
              </a:ext>
            </a:extLst>
          </p:cNvPr>
          <p:cNvSpPr>
            <a:spLocks noGrp="1"/>
          </p:cNvSpPr>
          <p:nvPr>
            <p:ph type="title"/>
          </p:nvPr>
        </p:nvSpPr>
        <p:spPr>
          <a:xfrm>
            <a:off x="457200" y="758952"/>
            <a:ext cx="6943725" cy="1325563"/>
          </a:xfrm>
        </p:spPr>
        <p:txBody>
          <a:bodyPr anchor="b">
            <a:normAutofit/>
          </a:bodyPr>
          <a:lstStyle/>
          <a:p>
            <a:r>
              <a:rPr lang="es-ES" dirty="0" err="1"/>
              <a:t>canvas</a:t>
            </a:r>
            <a:endParaRPr lang="es-CO" dirty="0"/>
          </a:p>
        </p:txBody>
      </p:sp>
      <p:sp>
        <p:nvSpPr>
          <p:cNvPr id="3" name="Marcador de contenido 2">
            <a:extLst>
              <a:ext uri="{FF2B5EF4-FFF2-40B4-BE49-F238E27FC236}">
                <a16:creationId xmlns:a16="http://schemas.microsoft.com/office/drawing/2014/main" id="{2A790A92-428D-BD39-5DAE-D4F4595AB4EA}"/>
              </a:ext>
            </a:extLst>
          </p:cNvPr>
          <p:cNvSpPr>
            <a:spLocks noGrp="1"/>
          </p:cNvSpPr>
          <p:nvPr>
            <p:ph idx="1"/>
          </p:nvPr>
        </p:nvSpPr>
        <p:spPr>
          <a:xfrm>
            <a:off x="457200" y="2286000"/>
            <a:ext cx="6943725" cy="3875603"/>
          </a:xfrm>
        </p:spPr>
        <p:txBody>
          <a:bodyPr>
            <a:normAutofit/>
          </a:bodyPr>
          <a:lstStyle/>
          <a:p>
            <a:pPr marL="0" indent="0">
              <a:buNone/>
            </a:pPr>
            <a:r>
              <a:rPr lang="es-ES" b="1" dirty="0" err="1"/>
              <a:t>Canvas</a:t>
            </a:r>
            <a:r>
              <a:rPr lang="es-ES" dirty="0"/>
              <a:t> es el elemento principal donde ocurre la interacción visual del juego.</a:t>
            </a:r>
            <a:br>
              <a:rPr lang="es-ES" dirty="0"/>
            </a:br>
            <a:r>
              <a:rPr lang="es-ES" dirty="0"/>
              <a:t>Fue utilizado para </a:t>
            </a:r>
            <a:r>
              <a:rPr lang="es-ES" b="1" dirty="0"/>
              <a:t>dibujar y animar</a:t>
            </a:r>
            <a:r>
              <a:rPr lang="es-ES" dirty="0"/>
              <a:t> los elementos dinámicos del escenario.</a:t>
            </a:r>
          </a:p>
          <a:p>
            <a:pPr marL="0" indent="0">
              <a:buNone/>
            </a:pPr>
            <a:r>
              <a:rPr lang="es-ES" b="1" dirty="0"/>
              <a:t>Funciones del </a:t>
            </a:r>
            <a:r>
              <a:rPr lang="es-ES" b="1" dirty="0" err="1"/>
              <a:t>canvas</a:t>
            </a:r>
            <a:r>
              <a:rPr lang="es-ES" b="1" dirty="0"/>
              <a:t> en el juego:</a:t>
            </a:r>
            <a:endParaRPr lang="es-ES" dirty="0"/>
          </a:p>
          <a:p>
            <a:r>
              <a:rPr lang="es-ES" dirty="0"/>
              <a:t>Representar la </a:t>
            </a:r>
            <a:r>
              <a:rPr lang="es-ES" b="1" dirty="0"/>
              <a:t>zona de disparos</a:t>
            </a:r>
            <a:r>
              <a:rPr lang="es-ES" dirty="0"/>
              <a:t>, donde se mueven las bolas numéricas.</a:t>
            </a:r>
          </a:p>
          <a:p>
            <a:r>
              <a:rPr lang="es-ES" dirty="0"/>
              <a:t>Dibujar el </a:t>
            </a:r>
            <a:r>
              <a:rPr lang="es-ES" b="1" dirty="0"/>
              <a:t>cañón</a:t>
            </a:r>
            <a:r>
              <a:rPr lang="es-ES" dirty="0"/>
              <a:t> y los </a:t>
            </a:r>
            <a:r>
              <a:rPr lang="es-ES" b="1" dirty="0"/>
              <a:t>proyectiles</a:t>
            </a:r>
            <a:r>
              <a:rPr lang="es-ES" dirty="0"/>
              <a:t> en movimiento.</a:t>
            </a:r>
          </a:p>
          <a:p>
            <a:r>
              <a:rPr lang="es-ES" dirty="0"/>
              <a:t>Detectar </a:t>
            </a:r>
            <a:r>
              <a:rPr lang="es-ES" b="1" dirty="0"/>
              <a:t>colisiones</a:t>
            </a:r>
            <a:r>
              <a:rPr lang="es-ES" dirty="0"/>
              <a:t> entre proyectiles y bolas (explosiones).</a:t>
            </a:r>
          </a:p>
          <a:p>
            <a:endParaRPr lang="es-CO" dirty="0"/>
          </a:p>
        </p:txBody>
      </p:sp>
      <p:pic>
        <p:nvPicPr>
          <p:cNvPr id="2050" name="Picture 2">
            <a:extLst>
              <a:ext uri="{FF2B5EF4-FFF2-40B4-BE49-F238E27FC236}">
                <a16:creationId xmlns:a16="http://schemas.microsoft.com/office/drawing/2014/main" id="{A8483357-F0AD-AA3E-B83B-011D32F8BE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84561" y="725850"/>
            <a:ext cx="2625125" cy="262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200794"/>
      </p:ext>
    </p:extLst>
  </p:cSld>
  <p:clrMapOvr>
    <a:masterClrMapping/>
  </p:clrMapOvr>
  <p:transition spd="slow">
    <p:cover/>
  </p:transition>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otalTime>33</TotalTime>
  <Words>237</Words>
  <Application>Microsoft Office PowerPoint</Application>
  <PresentationFormat>Panorámica</PresentationFormat>
  <Paragraphs>22</Paragraphs>
  <Slides>7</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7</vt:i4>
      </vt:variant>
    </vt:vector>
  </HeadingPairs>
  <TitlesOfParts>
    <vt:vector size="10" baseType="lpstr">
      <vt:lpstr>Arial</vt:lpstr>
      <vt:lpstr>Gill Sans Nova</vt:lpstr>
      <vt:lpstr>TropicVTI</vt:lpstr>
      <vt:lpstr>Proyecto estructuras lineales</vt:lpstr>
      <vt:lpstr>Descripción</vt:lpstr>
      <vt:lpstr>Interfaz grafica</vt:lpstr>
      <vt:lpstr>Presentación de PowerPoint</vt:lpstr>
      <vt:lpstr>Presentación de PowerPoint</vt:lpstr>
      <vt:lpstr>Presentación de PowerPoint</vt:lpstr>
      <vt:lpstr>canvas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ROMERO  CARLOS ANDRES</dc:creator>
  <cp:lastModifiedBy>ROMERO  CARLOS ANDRES</cp:lastModifiedBy>
  <cp:revision>1</cp:revision>
  <dcterms:created xsi:type="dcterms:W3CDTF">2025-10-21T02:20:58Z</dcterms:created>
  <dcterms:modified xsi:type="dcterms:W3CDTF">2025-10-21T02:54:05Z</dcterms:modified>
</cp:coreProperties>
</file>